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7" r:id="rId1"/>
  </p:sldMasterIdLst>
  <p:notesMasterIdLst>
    <p:notesMasterId r:id="rId24"/>
  </p:notesMasterIdLst>
  <p:sldIdLst>
    <p:sldId id="256" r:id="rId2"/>
    <p:sldId id="258" r:id="rId3"/>
    <p:sldId id="259" r:id="rId4"/>
    <p:sldId id="291" r:id="rId5"/>
    <p:sldId id="270" r:id="rId6"/>
    <p:sldId id="298" r:id="rId7"/>
    <p:sldId id="297" r:id="rId8"/>
    <p:sldId id="295" r:id="rId9"/>
    <p:sldId id="288" r:id="rId10"/>
    <p:sldId id="300" r:id="rId11"/>
    <p:sldId id="306" r:id="rId12"/>
    <p:sldId id="304" r:id="rId13"/>
    <p:sldId id="301" r:id="rId14"/>
    <p:sldId id="278" r:id="rId15"/>
    <p:sldId id="308" r:id="rId16"/>
    <p:sldId id="286" r:id="rId17"/>
    <p:sldId id="299" r:id="rId18"/>
    <p:sldId id="307" r:id="rId19"/>
    <p:sldId id="310" r:id="rId20"/>
    <p:sldId id="311" r:id="rId21"/>
    <p:sldId id="312" r:id="rId22"/>
    <p:sldId id="3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45"/>
    <p:restoredTop sz="90127"/>
  </p:normalViewPr>
  <p:slideViewPr>
    <p:cSldViewPr snapToGrid="0" snapToObjects="1" showGuides="1">
      <p:cViewPr varScale="1">
        <p:scale>
          <a:sx n="91" d="100"/>
          <a:sy n="91" d="100"/>
        </p:scale>
        <p:origin x="216" y="31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How does your philosophy training help you in the data assets/IT space?</a:t>
            </a:r>
          </a:p>
          <a:p>
            <a:r>
              <a:rPr lang="en-US" sz="1200" b="0" i="0" kern="1200" dirty="0">
                <a:solidFill>
                  <a:schemeClr val="tx1"/>
                </a:solidFill>
                <a:effectLst/>
                <a:latin typeface="+mn-lt"/>
                <a:ea typeface="+mn-ea"/>
                <a:cs typeface="+mn-cs"/>
              </a:rPr>
              <a:t>2)      How does your physics background help you in the data assets/IT space?</a:t>
            </a:r>
          </a:p>
          <a:p>
            <a:r>
              <a:rPr lang="en-US" sz="1200" b="0" i="0" kern="1200" dirty="0">
                <a:solidFill>
                  <a:schemeClr val="tx1"/>
                </a:solidFill>
                <a:effectLst/>
                <a:latin typeface="+mn-lt"/>
                <a:ea typeface="+mn-ea"/>
                <a:cs typeface="+mn-cs"/>
              </a:rPr>
              <a:t>Stance</a:t>
            </a:r>
            <a:r>
              <a:rPr lang="en-US" sz="1200" b="0" i="0" kern="1200" baseline="0" dirty="0">
                <a:solidFill>
                  <a:schemeClr val="tx1"/>
                </a:solidFill>
                <a:effectLst/>
                <a:latin typeface="+mn-lt"/>
                <a:ea typeface="+mn-ea"/>
                <a:cs typeface="+mn-cs"/>
              </a:rPr>
              <a:t>: It doesn’t have to be that way! Pull apart, put together, always know you’re most likely wrong.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What advice do you have for right-brained people (history and literature lovers, for example) on entering the IT space?</a:t>
            </a:r>
          </a:p>
          <a:p>
            <a:r>
              <a:rPr lang="en-US" sz="1200" b="0" i="0" kern="1200" dirty="0">
                <a:solidFill>
                  <a:schemeClr val="tx1"/>
                </a:solidFill>
                <a:effectLst/>
                <a:latin typeface="+mn-lt"/>
                <a:ea typeface="+mn-ea"/>
                <a:cs typeface="+mn-cs"/>
              </a:rPr>
              <a:t>Figure out if you have the *aptitude* (why</a:t>
            </a:r>
            <a:r>
              <a:rPr lang="en-US" sz="1200" b="0" i="0" kern="1200" baseline="0" dirty="0">
                <a:solidFill>
                  <a:schemeClr val="tx1"/>
                </a:solidFill>
                <a:effectLst/>
                <a:latin typeface="+mn-lt"/>
                <a:ea typeface="+mn-ea"/>
                <a:cs typeface="+mn-cs"/>
              </a:rPr>
              <a:t> Joel </a:t>
            </a:r>
            <a:r>
              <a:rPr lang="en-US" sz="1200" b="0" i="0" kern="1200" baseline="0" dirty="0" err="1">
                <a:solidFill>
                  <a:schemeClr val="tx1"/>
                </a:solidFill>
                <a:effectLst/>
                <a:latin typeface="+mn-lt"/>
                <a:ea typeface="+mn-ea"/>
                <a:cs typeface="+mn-cs"/>
              </a:rPr>
              <a:t>Spolsky</a:t>
            </a:r>
            <a:r>
              <a:rPr lang="en-US" sz="1200" b="0" i="0" kern="1200" baseline="0" dirty="0">
                <a:solidFill>
                  <a:schemeClr val="tx1"/>
                </a:solidFill>
                <a:effectLst/>
                <a:latin typeface="+mn-lt"/>
                <a:ea typeface="+mn-ea"/>
                <a:cs typeface="+mn-cs"/>
              </a:rPr>
              <a:t> can’t be a bond trader)</a:t>
            </a:r>
            <a:r>
              <a:rPr lang="en-US" sz="1200" b="0" i="0" kern="1200" dirty="0">
                <a:solidFill>
                  <a:schemeClr val="tx1"/>
                </a:solidFill>
                <a:effectLst/>
                <a:latin typeface="+mn-lt"/>
                <a:ea typeface="+mn-ea"/>
                <a:cs typeface="+mn-cs"/>
              </a:rPr>
              <a:t>. Focus</a:t>
            </a:r>
            <a:r>
              <a:rPr lang="en-US" sz="1200" b="0" i="0" kern="1200" baseline="0" dirty="0">
                <a:solidFill>
                  <a:schemeClr val="tx1"/>
                </a:solidFill>
                <a:effectLst/>
                <a:latin typeface="+mn-lt"/>
                <a:ea typeface="+mn-ea"/>
                <a:cs typeface="+mn-cs"/>
              </a:rPr>
              <a:t> on narratives. Explain things in ways that business users find appealing. Tap into empathy. Make connections.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What is the most interesting project Datatiq has worked on so far?</a:t>
            </a:r>
          </a:p>
          <a:p>
            <a:r>
              <a:rPr lang="en-US" sz="1200" b="0" i="0" kern="1200" dirty="0">
                <a:solidFill>
                  <a:schemeClr val="tx1"/>
                </a:solidFill>
                <a:effectLst/>
                <a:latin typeface="+mn-lt"/>
                <a:ea typeface="+mn-ea"/>
                <a:cs typeface="+mn-cs"/>
              </a:rPr>
              <a:t>Data center readiness;</a:t>
            </a:r>
            <a:r>
              <a:rPr lang="en-US" sz="1200" b="0" i="0" kern="1200" baseline="0" dirty="0">
                <a:solidFill>
                  <a:schemeClr val="tx1"/>
                </a:solidFill>
                <a:effectLst/>
                <a:latin typeface="+mn-lt"/>
                <a:ea typeface="+mn-ea"/>
                <a:cs typeface="+mn-cs"/>
              </a:rPr>
              <a:t> groundTruth.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1" kern="1200" dirty="0">
                <a:solidFill>
                  <a:schemeClr val="tx1"/>
                </a:solidFill>
                <a:effectLst/>
                <a:latin typeface="+mn-lt"/>
                <a:ea typeface="+mn-ea"/>
                <a:cs typeface="+mn-cs"/>
              </a:rPr>
              <a:t>And a bit of a silly one:</a:t>
            </a:r>
            <a:r>
              <a:rPr lang="en-US" sz="1200" b="0" i="0" kern="1200" dirty="0">
                <a:solidFill>
                  <a:schemeClr val="tx1"/>
                </a:solidFill>
                <a:effectLst/>
                <a:latin typeface="+mn-lt"/>
                <a:ea typeface="+mn-ea"/>
                <a:cs typeface="+mn-cs"/>
              </a:rPr>
              <a:t> How did you decide on the Francis Bacon quote for your website?</a:t>
            </a:r>
          </a:p>
          <a:p>
            <a:r>
              <a:rPr lang="en-US" sz="1200" b="0" i="0" kern="1200" dirty="0">
                <a:solidFill>
                  <a:schemeClr val="tx1"/>
                </a:solidFill>
                <a:effectLst/>
                <a:latin typeface="+mn-lt"/>
                <a:ea typeface="+mn-ea"/>
                <a:cs typeface="+mn-cs"/>
              </a:rPr>
              <a:t>Simulation</a:t>
            </a:r>
            <a:r>
              <a:rPr lang="en-US" sz="1200" b="0" i="0" kern="1200" baseline="0" dirty="0">
                <a:solidFill>
                  <a:schemeClr val="tx1"/>
                </a:solidFill>
                <a:effectLst/>
                <a:latin typeface="+mn-lt"/>
                <a:ea typeface="+mn-ea"/>
                <a:cs typeface="+mn-cs"/>
              </a:rPr>
              <a:t> is key to illuminating so many problems. Uncertainty is at the heart of simulation.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Through working in different types of organizations and different locations, which do you feel is the one you learned the most important things from?</a:t>
            </a:r>
          </a:p>
          <a:p>
            <a:r>
              <a:rPr lang="en-US" sz="1200" b="0" i="0" kern="1200" dirty="0">
                <a:solidFill>
                  <a:schemeClr val="tx1"/>
                </a:solidFill>
                <a:effectLst/>
                <a:latin typeface="+mn-lt"/>
                <a:ea typeface="+mn-ea"/>
                <a:cs typeface="+mn-cs"/>
              </a:rPr>
              <a:t>Hands</a:t>
            </a:r>
            <a:r>
              <a:rPr lang="en-US" sz="1200" b="0" i="0" kern="1200" baseline="0" dirty="0">
                <a:solidFill>
                  <a:schemeClr val="tx1"/>
                </a:solidFill>
                <a:effectLst/>
                <a:latin typeface="+mn-lt"/>
                <a:ea typeface="+mn-ea"/>
                <a:cs typeface="+mn-cs"/>
              </a:rPr>
              <a:t> down it was CEB. How to work as a team. Stay humble. Stay hungry.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What experience was most influential in determining your career path? How did you move towards your career goals?</a:t>
            </a:r>
          </a:p>
          <a:p>
            <a:r>
              <a:rPr lang="en-US" sz="1200" b="0" i="0" kern="1200" dirty="0">
                <a:solidFill>
                  <a:schemeClr val="tx1"/>
                </a:solidFill>
                <a:effectLst/>
                <a:latin typeface="+mn-lt"/>
                <a:ea typeface="+mn-ea"/>
                <a:cs typeface="+mn-cs"/>
              </a:rPr>
              <a:t>Very</a:t>
            </a:r>
            <a:r>
              <a:rPr lang="en-US" sz="1200" b="0" i="0" kern="1200" baseline="0" dirty="0">
                <a:solidFill>
                  <a:schemeClr val="tx1"/>
                </a:solidFill>
                <a:effectLst/>
                <a:latin typeface="+mn-lt"/>
                <a:ea typeface="+mn-ea"/>
                <a:cs typeface="+mn-cs"/>
              </a:rPr>
              <a:t> haphazardly! I always look to do what interests me the most. Most of it is being in the right place at the right time. It has not been a traditional career at all.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      As software and automation replace jobs, is universal basic income the only fair solution, or are there others?</a:t>
            </a:r>
          </a:p>
          <a:p>
            <a:r>
              <a:rPr lang="en-US" sz="1200" b="0" i="0" kern="1200" dirty="0">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don’t know. There might be other kinds of jobs. There may be no need to work (or work much less). We need a Turing-type test for the following: What can a machine NOT do?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      R or Python? Which do you use and which would you recommend learning?</a:t>
            </a:r>
          </a:p>
          <a:p>
            <a:r>
              <a:rPr lang="en-US" sz="1200" b="0" i="0" kern="1200" dirty="0">
                <a:solidFill>
                  <a:schemeClr val="tx1"/>
                </a:solidFill>
                <a:effectLst/>
                <a:latin typeface="+mn-lt"/>
                <a:ea typeface="+mn-ea"/>
                <a:cs typeface="+mn-cs"/>
              </a:rPr>
              <a:t>They’re both very useful. If you have to choose,</a:t>
            </a:r>
            <a:r>
              <a:rPr lang="en-US" sz="1200" b="0" i="0" kern="1200" baseline="0" dirty="0">
                <a:solidFill>
                  <a:schemeClr val="tx1"/>
                </a:solidFill>
                <a:effectLst/>
                <a:latin typeface="+mn-lt"/>
                <a:ea typeface="+mn-ea"/>
                <a:cs typeface="+mn-cs"/>
              </a:rPr>
              <a:t> learn Python first.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   Is all data valuable?</a:t>
            </a:r>
          </a:p>
          <a:p>
            <a:r>
              <a:rPr lang="en-US" sz="1200" b="0" i="0" kern="1200" dirty="0">
                <a:solidFill>
                  <a:schemeClr val="tx1"/>
                </a:solidFill>
                <a:effectLst/>
                <a:latin typeface="+mn-lt"/>
                <a:ea typeface="+mn-ea"/>
                <a:cs typeface="+mn-cs"/>
              </a:rPr>
              <a:t>Like</a:t>
            </a:r>
            <a:r>
              <a:rPr lang="en-US" sz="1200" b="0" i="0" kern="1200" baseline="0" dirty="0">
                <a:solidFill>
                  <a:schemeClr val="tx1"/>
                </a:solidFill>
                <a:effectLst/>
                <a:latin typeface="+mn-lt"/>
                <a:ea typeface="+mn-ea"/>
                <a:cs typeface="+mn-cs"/>
              </a:rPr>
              <a:t> work experience, a variety of data is more useful than lots of the same thing. It also depends on your objective.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the pieces together.</a:t>
            </a:r>
          </a:p>
          <a:p>
            <a:endParaRPr lang="en-US" dirty="0"/>
          </a:p>
          <a:p>
            <a:r>
              <a:rPr lang="en-US" dirty="0" err="1"/>
              <a:t>Hyperparameters</a:t>
            </a:r>
            <a:r>
              <a:rPr lang="en-US" baseline="0" dirty="0"/>
              <a:t> are in orange.</a:t>
            </a:r>
          </a:p>
          <a:p>
            <a:r>
              <a:rPr lang="en-US" baseline="0" dirty="0"/>
              <a:t>Machine learning requires figuring out the right choices of model structure and details, fixing a cost function, fixing an algorithm for finding the optimal cost. On top of that, you need to tune the model by tuning the </a:t>
            </a:r>
            <a:r>
              <a:rPr lang="en-US" baseline="0" dirty="0" err="1"/>
              <a:t>hyperparameters</a:t>
            </a:r>
            <a:r>
              <a:rPr lang="en-US" baseline="0" dirty="0"/>
              <a:t>.</a:t>
            </a:r>
          </a:p>
          <a:p>
            <a:endParaRPr lang="en-US" baseline="0" dirty="0"/>
          </a:p>
          <a:p>
            <a:r>
              <a:rPr lang="en-US" baseline="0" dirty="0"/>
              <a:t>First timers are often surprised by how little time they spend actually getting the machine to learn.  </a:t>
            </a:r>
          </a:p>
          <a:p>
            <a:endParaRPr lang="en-US" baseline="0" dirty="0"/>
          </a:p>
          <a:p>
            <a:r>
              <a:rPr lang="en-US" baseline="0" dirty="0"/>
              <a:t>“Often the raw data is not in the form that is amenable to learning, but you can construct features from it that are. This is typically where most of the effort in a machine learning project goes. It is often also one of the most interesting parts, where intuition, creativity, and “black art” are as important as the technical stuff.”</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16</a:t>
            </a:fld>
            <a:endParaRPr lang="en-US"/>
          </a:p>
        </p:txBody>
      </p:sp>
    </p:spTree>
    <p:extLst>
      <p:ext uri="{BB962C8B-B14F-4D97-AF65-F5344CB8AC3E}">
        <p14:creationId xmlns:p14="http://schemas.microsoft.com/office/powerpoint/2010/main" val="20948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17</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BDF68E2-58F2-4D09-BE8B-E3BD06533059}" type="datetimeFigureOut">
              <a:rPr lang="en-US" smtClean="0"/>
              <a:t>8/15/17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FAB73BC-B049-4115-A692-8D63A059BFB8}"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0EBB0C4-6273-4C6E-B9BD-2EDC30F1CD52}" type="datetimeFigureOut">
              <a:rPr lang="en-US" smtClean="0"/>
              <a:t>8/15/17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ABBEA6-7C60-4B02-AE87-00D78D8422AF}" type="datetimeFigureOut">
              <a:rPr lang="en-US" smtClean="0"/>
              <a:t>8/15/17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CAD897-D46E-4AD2-BD9B-49DD3E640873}" type="datetimeFigureOut">
              <a:rPr lang="en-US" smtClean="0"/>
              <a:t>8/15/17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8624D31-43A5-475A-80CF-332C9F6DCF35}" type="datetimeFigureOut">
              <a:rPr lang="en-US" smtClean="0"/>
              <a:t>8/15/17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FAB73BC-B049-4115-A692-8D63A059BFB8}"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0976703"/>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r>
              <a:rPr lang="en-US" dirty="0" smtClean="0"/>
              <a:t>MGMT E5072, Fall 2017</a:t>
            </a:r>
            <a:endParaRPr lang="en-US" dirty="0"/>
          </a:p>
        </p:txBody>
      </p:sp>
    </p:spTree>
    <p:extLst>
      <p:ext uri="{BB962C8B-B14F-4D97-AF65-F5344CB8AC3E}">
        <p14:creationId xmlns:p14="http://schemas.microsoft.com/office/powerpoint/2010/main" val="69262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3811" y="0"/>
            <a:ext cx="4684378" cy="6858000"/>
          </a:xfrm>
          <a:prstGeom prst="rect">
            <a:avLst/>
          </a:prstGeom>
        </p:spPr>
      </p:pic>
      <p:sp>
        <p:nvSpPr>
          <p:cNvPr id="3" name="TextBox 2"/>
          <p:cNvSpPr txBox="1"/>
          <p:nvPr/>
        </p:nvSpPr>
        <p:spPr>
          <a:xfrm>
            <a:off x="8519577" y="6395785"/>
            <a:ext cx="2243903" cy="246221"/>
          </a:xfrm>
          <a:prstGeom prst="rect">
            <a:avLst/>
          </a:prstGeom>
          <a:noFill/>
        </p:spPr>
        <p:txBody>
          <a:bodyPr wrap="square" rtlCol="0">
            <a:spAutoFit/>
          </a:bodyPr>
          <a:lstStyle/>
          <a:p>
            <a:r>
              <a:rPr lang="en-US" sz="1000" dirty="0"/>
              <a:t>Source</a:t>
            </a:r>
            <a:r>
              <a:rPr lang="en-US" sz="1000"/>
              <a:t>: McKinsey Quarterly, July 2016</a:t>
            </a:r>
            <a:endParaRPr lang="en-US" sz="1000" dirty="0"/>
          </a:p>
        </p:txBody>
      </p:sp>
    </p:spTree>
    <p:extLst>
      <p:ext uri="{BB962C8B-B14F-4D97-AF65-F5344CB8AC3E}">
        <p14:creationId xmlns:p14="http://schemas.microsoft.com/office/powerpoint/2010/main" val="17549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067" y="1012954"/>
            <a:ext cx="9736666" cy="3539430"/>
          </a:xfrm>
          <a:prstGeom prst="rect">
            <a:avLst/>
          </a:prstGeom>
        </p:spPr>
        <p:txBody>
          <a:bodyPr wrap="square">
            <a:spAutoFit/>
          </a:bodyPr>
          <a:lstStyle/>
          <a:p>
            <a:r>
              <a:rPr lang="en-US" sz="2800" dirty="0"/>
              <a:t>“I must study politics and war that my sons may have liberty to study mathematics and philosophy. My sons ought to study mathematics and philosophy, geography, natural history, naval architecture, navigation, commerce, and agriculture, in order to give their children a right to study painting, poetry, music, architecture, statuary, tapestry, and porcelain.”</a:t>
            </a:r>
          </a:p>
          <a:p>
            <a:endParaRPr lang="en-US" sz="2800" dirty="0"/>
          </a:p>
          <a:p>
            <a:r>
              <a:rPr lang="en-US" sz="2800" dirty="0"/>
              <a:t>-- John Adams, 1780</a:t>
            </a:r>
          </a:p>
        </p:txBody>
      </p:sp>
    </p:spTree>
    <p:extLst>
      <p:ext uri="{BB962C8B-B14F-4D97-AF65-F5344CB8AC3E}">
        <p14:creationId xmlns:p14="http://schemas.microsoft.com/office/powerpoint/2010/main" val="19558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no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no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no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no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no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no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no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no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no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no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no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no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no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no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no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no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391478"/>
            <a:ext cx="9601200" cy="4475922"/>
          </a:xfrm>
        </p:spPr>
        <p:txBody>
          <a:bodyPr/>
          <a:lstStyle/>
          <a:p>
            <a:r>
              <a:rPr lang="en-US" dirty="0" smtClean="0"/>
              <a:t>Key topics in machine learning </a:t>
            </a:r>
            <a:r>
              <a:rPr lang="mr-IN" dirty="0" smtClean="0"/>
              <a:t>–</a:t>
            </a:r>
            <a:r>
              <a:rPr lang="en-US" dirty="0" smtClean="0"/>
              <a:t> concepts and basic implementation. See the syllabus for more detail.</a:t>
            </a:r>
          </a:p>
          <a:p>
            <a:r>
              <a:rPr lang="en-US" dirty="0" smtClean="0"/>
              <a:t>Textbook </a:t>
            </a:r>
            <a:r>
              <a:rPr lang="mr-IN" dirty="0" smtClean="0"/>
              <a:t>–</a:t>
            </a:r>
            <a:r>
              <a:rPr lang="en-US" dirty="0" smtClean="0"/>
              <a:t> Provost and Fawcett. It can get quite technical. You can skip the math when it gets too difficult for you.</a:t>
            </a:r>
          </a:p>
          <a:p>
            <a:r>
              <a:rPr lang="en-US" dirty="0" smtClean="0"/>
              <a:t>Don’t need to know how to program. Do need to know how to manipulate things in </a:t>
            </a:r>
            <a:r>
              <a:rPr lang="en-US" i="1" dirty="0" smtClean="0"/>
              <a:t>Orange</a:t>
            </a:r>
            <a:r>
              <a:rPr lang="en-US" dirty="0" smtClean="0"/>
              <a:t> </a:t>
            </a:r>
            <a:r>
              <a:rPr lang="mr-IN" dirty="0" smtClean="0"/>
              <a:t>–</a:t>
            </a:r>
            <a:r>
              <a:rPr lang="en-US" dirty="0" smtClean="0"/>
              <a:t> the machine learning platform used as the implementation platform for this course.</a:t>
            </a:r>
          </a:p>
          <a:p>
            <a:endParaRPr lang="en-US" dirty="0"/>
          </a:p>
        </p:txBody>
      </p:sp>
    </p:spTree>
    <p:extLst>
      <p:ext uri="{BB962C8B-B14F-4D97-AF65-F5344CB8AC3E}">
        <p14:creationId xmlns:p14="http://schemas.microsoft.com/office/powerpoint/2010/main" val="184908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41864" y="1108915"/>
            <a:ext cx="3949700" cy="2057400"/>
          </a:xfrm>
          <a:prstGeom prst="rect">
            <a:avLst/>
          </a:prstGeom>
        </p:spPr>
      </p:pic>
      <p:sp>
        <p:nvSpPr>
          <p:cNvPr id="3" name="TextBox 2"/>
          <p:cNvSpPr txBox="1"/>
          <p:nvPr/>
        </p:nvSpPr>
        <p:spPr>
          <a:xfrm>
            <a:off x="8850645" y="2920094"/>
            <a:ext cx="1212191" cy="246221"/>
          </a:xfrm>
          <a:prstGeom prst="rect">
            <a:avLst/>
          </a:prstGeom>
          <a:noFill/>
        </p:spPr>
        <p:txBody>
          <a:bodyPr wrap="none" rtlCol="0">
            <a:spAutoFit/>
          </a:bodyPr>
          <a:lstStyle/>
          <a:p>
            <a:r>
              <a:rPr lang="en-US" sz="1000" dirty="0"/>
              <a:t>Source</a:t>
            </a:r>
            <a:r>
              <a:rPr lang="en-US" sz="1000"/>
              <a:t>: Andrew Ng</a:t>
            </a:r>
            <a:endParaRPr lang="en-US" sz="1000" dirty="0"/>
          </a:p>
        </p:txBody>
      </p:sp>
      <p:sp>
        <p:nvSpPr>
          <p:cNvPr id="4" name="TextBox 3"/>
          <p:cNvSpPr txBox="1"/>
          <p:nvPr/>
        </p:nvSpPr>
        <p:spPr>
          <a:xfrm>
            <a:off x="762000" y="446601"/>
            <a:ext cx="10544810" cy="461665"/>
          </a:xfrm>
          <a:prstGeom prst="rect">
            <a:avLst/>
          </a:prstGeom>
          <a:noFill/>
        </p:spPr>
        <p:txBody>
          <a:bodyPr wrap="none" rtlCol="0">
            <a:spAutoFit/>
          </a:bodyPr>
          <a:lstStyle/>
          <a:p>
            <a:r>
              <a:rPr lang="en-US" sz="2400" dirty="0"/>
              <a:t>Learning System   =   Model   +   Cost Function  +   Method for Finding Optimal Cost</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421" y="1974658"/>
            <a:ext cx="2286000" cy="325913"/>
          </a:xfrm>
          <a:prstGeom prst="rect">
            <a:avLst/>
          </a:prstGeom>
        </p:spPr>
      </p:pic>
      <p:sp>
        <p:nvSpPr>
          <p:cNvPr id="6" name="TextBox 5"/>
          <p:cNvSpPr txBox="1"/>
          <p:nvPr/>
        </p:nvSpPr>
        <p:spPr>
          <a:xfrm>
            <a:off x="1772324" y="3295398"/>
            <a:ext cx="3908193" cy="1477328"/>
          </a:xfrm>
          <a:prstGeom prst="rect">
            <a:avLst/>
          </a:prstGeom>
          <a:noFill/>
        </p:spPr>
        <p:txBody>
          <a:bodyPr wrap="square" rtlCol="0">
            <a:spAutoFit/>
          </a:bodyPr>
          <a:lstStyle/>
          <a:p>
            <a:pPr marL="285750" indent="-285750">
              <a:buFont typeface="Arial" charset="0"/>
              <a:buChar char="•"/>
            </a:pPr>
            <a:r>
              <a:rPr lang="en-US" dirty="0"/>
              <a:t>What is the structure of the model?</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7" name="TextBox 6"/>
          <p:cNvSpPr txBox="1"/>
          <p:nvPr/>
        </p:nvSpPr>
        <p:spPr>
          <a:xfrm>
            <a:off x="6043933" y="3295398"/>
            <a:ext cx="4269359"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chemeClr val="bg1"/>
                </a:solidFill>
              </a:rPr>
              <a:t>To what degree should the features be discounted (regularized)?</a:t>
            </a:r>
          </a:p>
          <a:p>
            <a:pPr marL="285750" indent="-285750">
              <a:buFont typeface="Arial" charset="0"/>
              <a:buChar char="•"/>
            </a:pPr>
            <a:r>
              <a:rPr lang="en-US" dirty="0">
                <a:solidFill>
                  <a:schemeClr val="bg1"/>
                </a:solidFill>
              </a:rPr>
              <a:t>What should the learning rate be?</a:t>
            </a:r>
          </a:p>
          <a:p>
            <a:pPr marL="285750" indent="-285750">
              <a:buFont typeface="Arial" charset="0"/>
              <a:buChar char="•"/>
            </a:pPr>
            <a:r>
              <a:rPr lang="en-US" dirty="0">
                <a:solidFill>
                  <a:schemeClr val="bg1"/>
                </a:solidFill>
              </a:rPr>
              <a:t>How many learning iterations?</a:t>
            </a:r>
          </a:p>
        </p:txBody>
      </p:sp>
      <p:sp>
        <p:nvSpPr>
          <p:cNvPr id="8" name="TextBox 7"/>
          <p:cNvSpPr txBox="1"/>
          <p:nvPr/>
        </p:nvSpPr>
        <p:spPr>
          <a:xfrm>
            <a:off x="3162757" y="5874992"/>
            <a:ext cx="5112040" cy="369332"/>
          </a:xfrm>
          <a:prstGeom prst="rect">
            <a:avLst/>
          </a:prstGeom>
          <a:noFill/>
        </p:spPr>
        <p:txBody>
          <a:bodyPr wrap="none" rtlCol="0">
            <a:spAutoFit/>
          </a:bodyPr>
          <a:lstStyle/>
          <a:p>
            <a:r>
              <a:rPr lang="en-US" b="1" dirty="0"/>
              <a:t>What’s the right measure of </a:t>
            </a:r>
            <a:r>
              <a:rPr lang="en-US" b="1" i="1" dirty="0"/>
              <a:t>system</a:t>
            </a:r>
            <a:r>
              <a:rPr lang="en-US" b="1" dirty="0"/>
              <a:t> performance?</a:t>
            </a:r>
          </a:p>
        </p:txBody>
      </p:sp>
    </p:spTree>
    <p:extLst>
      <p:ext uri="{BB962C8B-B14F-4D97-AF65-F5344CB8AC3E}">
        <p14:creationId xmlns:p14="http://schemas.microsoft.com/office/powerpoint/2010/main" val="2138590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8231" y="1495116"/>
            <a:ext cx="4697269" cy="1200329"/>
          </a:xfrm>
          <a:prstGeom prst="rect">
            <a:avLst/>
          </a:prstGeom>
          <a:noFill/>
        </p:spPr>
        <p:txBody>
          <a:bodyPr wrap="square" rtlCol="0">
            <a:spAutoFit/>
          </a:bodyPr>
          <a:lstStyle/>
          <a:p>
            <a:pPr marL="285750" indent="-285750">
              <a:buFont typeface="Arial" charset="0"/>
              <a:buChar char="•"/>
            </a:pPr>
            <a:r>
              <a:rPr lang="en-US" dirty="0"/>
              <a:t>Are we predicting a number or a class?</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4" name="TextBox 3"/>
          <p:cNvSpPr txBox="1"/>
          <p:nvPr/>
        </p:nvSpPr>
        <p:spPr>
          <a:xfrm>
            <a:off x="1208231" y="3018610"/>
            <a:ext cx="5131356"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chemeClr val="bg1"/>
                </a:solidFill>
              </a:rPr>
              <a:t>To what degree should the features be discounted (regularized)?</a:t>
            </a:r>
          </a:p>
          <a:p>
            <a:pPr marL="285750" indent="-285750">
              <a:buFont typeface="Arial" charset="0"/>
              <a:buChar char="•"/>
            </a:pPr>
            <a:r>
              <a:rPr lang="en-US" dirty="0">
                <a:solidFill>
                  <a:schemeClr val="bg1"/>
                </a:solidFill>
              </a:rPr>
              <a:t>What should the learning rate be?</a:t>
            </a:r>
          </a:p>
          <a:p>
            <a:pPr marL="285750" indent="-285750">
              <a:buFont typeface="Arial" charset="0"/>
              <a:buChar char="•"/>
            </a:pPr>
            <a:r>
              <a:rPr lang="en-US" dirty="0">
                <a:solidFill>
                  <a:schemeClr val="bg1"/>
                </a:solidFill>
              </a:rPr>
              <a:t>How many learning iterations?</a:t>
            </a:r>
          </a:p>
        </p:txBody>
      </p:sp>
      <p:sp>
        <p:nvSpPr>
          <p:cNvPr id="5" name="TextBox 4"/>
          <p:cNvSpPr txBox="1"/>
          <p:nvPr/>
        </p:nvSpPr>
        <p:spPr>
          <a:xfrm>
            <a:off x="6852213" y="5312170"/>
            <a:ext cx="4577787" cy="1015663"/>
          </a:xfrm>
          <a:prstGeom prst="rect">
            <a:avLst/>
          </a:prstGeom>
          <a:solidFill>
            <a:srgbClr val="FF9300"/>
          </a:solidFill>
        </p:spPr>
        <p:txBody>
          <a:bodyPr wrap="square" rtlCol="0">
            <a:spAutoFit/>
          </a:bodyPr>
          <a:lstStyle/>
          <a:p>
            <a:r>
              <a:rPr lang="en-US" sz="2000" dirty="0"/>
              <a:t>This is where you can exercise creativity even if you’re not knee deep in the model building and manipulation. </a:t>
            </a:r>
          </a:p>
        </p:txBody>
      </p:sp>
      <p:sp>
        <p:nvSpPr>
          <p:cNvPr id="2" name="Rectangle 1"/>
          <p:cNvSpPr/>
          <p:nvPr/>
        </p:nvSpPr>
        <p:spPr>
          <a:xfrm>
            <a:off x="6504131" y="1495116"/>
            <a:ext cx="4925869" cy="3046988"/>
          </a:xfrm>
          <a:prstGeom prst="rect">
            <a:avLst/>
          </a:prstGeom>
        </p:spPr>
        <p:txBody>
          <a:bodyPr wrap="square">
            <a:spAutoFit/>
          </a:bodyPr>
          <a:lstStyle/>
          <a:p>
            <a:pPr marL="285750" indent="-285750">
              <a:buFont typeface="Arial" charset="0"/>
              <a:buChar char="•"/>
            </a:pPr>
            <a:r>
              <a:rPr lang="en-US" sz="2400" b="1" dirty="0"/>
              <a:t>How do you take the available data and translate it into a form that can be fed into a machine learning system?</a:t>
            </a:r>
          </a:p>
          <a:p>
            <a:pPr marL="285750" indent="-285750">
              <a:buFont typeface="Arial" charset="0"/>
              <a:buChar char="•"/>
            </a:pPr>
            <a:r>
              <a:rPr lang="en-US" sz="2400" b="1" dirty="0"/>
              <a:t>How do you know you’re not learning too little or too much?</a:t>
            </a:r>
          </a:p>
          <a:p>
            <a:pPr marL="285750" indent="-285750">
              <a:buFont typeface="Arial" charset="0"/>
              <a:buChar char="•"/>
            </a:pPr>
            <a:r>
              <a:rPr lang="en-US" sz="2400" b="1" dirty="0"/>
              <a:t>What’s the right measure of my learning system’s performance?</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spTree>
    <p:extLst>
      <p:ext uri="{BB962C8B-B14F-4D97-AF65-F5344CB8AC3E}">
        <p14:creationId xmlns:p14="http://schemas.microsoft.com/office/powerpoint/2010/main" val="354585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p>
          <a:p>
            <a:endParaRPr lang="en-US" dirty="0"/>
          </a:p>
        </p:txBody>
      </p:sp>
    </p:spTree>
    <p:extLst>
      <p:ext uri="{BB962C8B-B14F-4D97-AF65-F5344CB8AC3E}">
        <p14:creationId xmlns:p14="http://schemas.microsoft.com/office/powerpoint/2010/main" val="192679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a:t>
            </a:r>
            <a:r>
              <a:rPr lang="en-US" i="1" dirty="0" smtClean="0"/>
              <a:t>Orange</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53334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the Course’s GitHub Repository</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05089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Homework Due September 11</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17624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“Organizations that make the most of machine learning are those that have in place an infrastructure that makes experimenting with many different learners, data sources and learning problems easy and efficient, and where there is a close collaboration between machine learning experts and application domain ones.”</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Pedro </a:t>
            </a:r>
            <a:r>
              <a:rPr lang="en-US" dirty="0" err="1"/>
              <a:t>Domingos</a:t>
            </a:r>
            <a:r>
              <a:rPr lang="en-US" dirty="0"/>
              <a:t>, </a:t>
            </a:r>
            <a:r>
              <a:rPr lang="en-US" i="1" dirty="0"/>
              <a:t>A Few Useful Things to Know About Machine Learning</a:t>
            </a:r>
            <a:r>
              <a:rPr lang="en-US" dirty="0"/>
              <a:t>.</a:t>
            </a:r>
          </a:p>
        </p:txBody>
      </p:sp>
    </p:spTree>
    <p:extLst>
      <p:ext uri="{BB962C8B-B14F-4D97-AF65-F5344CB8AC3E}">
        <p14:creationId xmlns:p14="http://schemas.microsoft.com/office/powerpoint/2010/main" val="173573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10171575" y="6183898"/>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4021139"/>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753256" y="6533967"/>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TextBox 9"/>
          <p:cNvSpPr txBox="1">
            <a:spLocks noChangeArrowheads="1"/>
          </p:cNvSpPr>
          <p:nvPr/>
        </p:nvSpPr>
        <p:spPr bwMode="auto">
          <a:xfrm>
            <a:off x="7505701" y="3263700"/>
            <a:ext cx="308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Human echolocation (sonar)</a:t>
            </a:r>
          </a:p>
        </p:txBody>
      </p:sp>
      <p:pic>
        <p:nvPicPr>
          <p:cNvPr id="1434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1550" y="949125"/>
            <a:ext cx="33591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10"/>
          <p:cNvSpPr/>
          <p:nvPr/>
        </p:nvSpPr>
        <p:spPr bwMode="auto">
          <a:xfrm rot="12896089">
            <a:off x="9107487" y="1290880"/>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2" name="Arc 11"/>
          <p:cNvSpPr/>
          <p:nvPr/>
        </p:nvSpPr>
        <p:spPr bwMode="auto">
          <a:xfrm rot="12896089">
            <a:off x="8756651" y="1370255"/>
            <a:ext cx="363537"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3" name="Arc 12"/>
          <p:cNvSpPr/>
          <p:nvPr/>
        </p:nvSpPr>
        <p:spPr bwMode="auto">
          <a:xfrm rot="12896089">
            <a:off x="8929687" y="1341680"/>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4348" name="TextBox 17"/>
          <p:cNvSpPr txBox="1">
            <a:spLocks noChangeArrowheads="1"/>
          </p:cNvSpPr>
          <p:nvPr/>
        </p:nvSpPr>
        <p:spPr bwMode="auto">
          <a:xfrm>
            <a:off x="8748333" y="4968170"/>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solidFill>
                  <a:srgbClr val="FF9300"/>
                </a:solidFill>
                <a:latin typeface="Arial" charset="0"/>
              </a:rPr>
              <a:t>Auditory cortex learns to see. </a:t>
            </a:r>
          </a:p>
        </p:txBody>
      </p:sp>
      <p:pic>
        <p:nvPicPr>
          <p:cNvPr id="143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101722" y="5348288"/>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7324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470526"/>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733926"/>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84209" y="4346576"/>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522913"/>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1962838" y="735270"/>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solidFill>
                  <a:srgbClr val="FF9300"/>
                </a:solidFill>
                <a:latin typeface="Arial" charset="0"/>
              </a:rPr>
              <a:t>S</a:t>
            </a:r>
            <a:r>
              <a:rPr lang="en-US" altLang="x-none" dirty="0" smtClean="0">
                <a:solidFill>
                  <a:srgbClr val="FF9300"/>
                </a:solidFill>
                <a:latin typeface="Arial" charset="0"/>
              </a:rPr>
              <a:t>ensory </a:t>
            </a:r>
            <a:r>
              <a:rPr lang="en-US" altLang="x-none" dirty="0">
                <a:solidFill>
                  <a:srgbClr val="FF9300"/>
                </a:solidFill>
                <a:latin typeface="Arial" charset="0"/>
              </a:rPr>
              <a:t>cortex learns to see. </a:t>
            </a:r>
          </a:p>
        </p:txBody>
      </p:sp>
      <p:sp>
        <p:nvSpPr>
          <p:cNvPr id="27" name="TextBox 26"/>
          <p:cNvSpPr txBox="1"/>
          <p:nvPr/>
        </p:nvSpPr>
        <p:spPr>
          <a:xfrm>
            <a:off x="831936" y="299482"/>
            <a:ext cx="4004943" cy="369332"/>
          </a:xfrm>
          <a:prstGeom prst="rect">
            <a:avLst/>
          </a:prstGeom>
          <a:solidFill>
            <a:srgbClr val="FF9300"/>
          </a:solidFill>
        </p:spPr>
        <p:txBody>
          <a:bodyPr wrap="none" rtlCol="0">
            <a:spAutoFit/>
          </a:bodyPr>
          <a:lstStyle/>
          <a:p>
            <a:r>
              <a:rPr lang="en-US" dirty="0"/>
              <a:t>The One Learning Algorithm Hypothesis</a:t>
            </a:r>
          </a:p>
        </p:txBody>
      </p:sp>
      <p:sp>
        <p:nvSpPr>
          <p:cNvPr id="24" name="TextBox 17"/>
          <p:cNvSpPr txBox="1">
            <a:spLocks noChangeArrowheads="1"/>
          </p:cNvSpPr>
          <p:nvPr/>
        </p:nvSpPr>
        <p:spPr bwMode="auto">
          <a:xfrm>
            <a:off x="7316410" y="251509"/>
            <a:ext cx="33642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smtClean="0">
                <a:solidFill>
                  <a:srgbClr val="FF9300"/>
                </a:solidFill>
                <a:latin typeface="Arial" charset="0"/>
              </a:rPr>
              <a:t>Auditory</a:t>
            </a:r>
            <a:r>
              <a:rPr lang="en-US" altLang="x-none" dirty="0" smtClean="0">
                <a:solidFill>
                  <a:srgbClr val="FF9300"/>
                </a:solidFill>
                <a:latin typeface="Arial" charset="0"/>
              </a:rPr>
              <a:t> </a:t>
            </a:r>
            <a:r>
              <a:rPr lang="en-US" altLang="x-none" dirty="0">
                <a:solidFill>
                  <a:srgbClr val="FF9300"/>
                </a:solidFill>
                <a:latin typeface="Arial" charset="0"/>
              </a:rPr>
              <a:t>cortex learns to </a:t>
            </a:r>
            <a:r>
              <a:rPr lang="en-US" altLang="x-none" dirty="0" smtClean="0">
                <a:solidFill>
                  <a:srgbClr val="FF9300"/>
                </a:solidFill>
                <a:latin typeface="Arial" charset="0"/>
              </a:rPr>
              <a:t>navigate the world</a:t>
            </a:r>
            <a:endParaRPr lang="en-US" altLang="x-none" dirty="0">
              <a:solidFill>
                <a:srgbClr val="FF9300"/>
              </a:solidFill>
              <a:latin typeface="Arial" charset="0"/>
            </a:endParaRPr>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1399213"/>
            <a:ext cx="6883400" cy="4127500"/>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Tree>
    <p:extLst>
      <p:ext uri="{BB962C8B-B14F-4D97-AF65-F5344CB8AC3E}">
        <p14:creationId xmlns:p14="http://schemas.microsoft.com/office/powerpoint/2010/main" val="197462496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13460</TotalTime>
  <Words>1661</Words>
  <Application>Microsoft Macintosh PowerPoint</Application>
  <PresentationFormat>Widescreen</PresentationFormat>
  <Paragraphs>178</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Adobe Caslon</vt:lpstr>
      <vt:lpstr>Arial</vt:lpstr>
      <vt:lpstr>Calibri</vt:lpstr>
      <vt:lpstr>Franklin Gothic Book</vt:lpstr>
      <vt:lpstr>Graphik Web</vt:lpstr>
      <vt:lpstr>Helvetica</vt:lpstr>
      <vt:lpstr>Mangal</vt:lpstr>
      <vt:lpstr>Crop</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We’ll Cover in the Course</vt:lpstr>
      <vt:lpstr>PowerPoint Presentation</vt:lpstr>
      <vt:lpstr>PowerPoint Presentation</vt:lpstr>
      <vt:lpstr>PowerPoint Presentation</vt:lpstr>
      <vt:lpstr>Scoring and Evaluation</vt:lpstr>
      <vt:lpstr>Tour of Orange</vt:lpstr>
      <vt:lpstr>Tour of the Course’s GitHub Repository</vt:lpstr>
      <vt:lpstr>Homework Due September 11</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395</cp:revision>
  <cp:lastPrinted>2017-04-27T14:07:35Z</cp:lastPrinted>
  <dcterms:created xsi:type="dcterms:W3CDTF">2017-03-27T13:30:07Z</dcterms:created>
  <dcterms:modified xsi:type="dcterms:W3CDTF">2017-08-15T12:47:05Z</dcterms:modified>
</cp:coreProperties>
</file>